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1" r:id="rId3"/>
    <p:sldId id="257" r:id="rId4"/>
    <p:sldId id="269" r:id="rId5"/>
    <p:sldId id="270" r:id="rId6"/>
    <p:sldId id="286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71" r:id="rId16"/>
    <p:sldId id="259" r:id="rId17"/>
    <p:sldId id="266" r:id="rId18"/>
    <p:sldId id="276" r:id="rId19"/>
    <p:sldId id="277" r:id="rId20"/>
    <p:sldId id="278" r:id="rId21"/>
    <p:sldId id="282" r:id="rId22"/>
    <p:sldId id="283" r:id="rId23"/>
    <p:sldId id="279" r:id="rId24"/>
    <p:sldId id="267" r:id="rId25"/>
    <p:sldId id="273" r:id="rId26"/>
    <p:sldId id="280" r:id="rId27"/>
    <p:sldId id="284" r:id="rId28"/>
    <p:sldId id="274" r:id="rId29"/>
    <p:sldId id="285" r:id="rId30"/>
    <p:sldId id="287" r:id="rId31"/>
    <p:sldId id="275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5C735-AFE3-0641-9B52-237A3F996B24}" type="datetimeFigureOut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F4680-4386-B049-96AB-63DDBCEE54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0A93F-4759-F642-8E9A-20CED42C7844}" type="datetimeFigureOut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7458-A6BA-5F45-8E14-096674B7A1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Keegan, D.A., and S.L. Bannister. 2003. Effect of color coordination of attire with poster presentation on poster popularity. Canadian Medical Association Journal 169:1291-1292.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7458-A6BA-5F45-8E14-096674B7A11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9886-40A0-754B-A5FD-D41DB0667DF6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8944-CBD9-3D4F-898F-0E630F04ED70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BE84-3B87-D245-8726-1AD0D90E89E9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DB07-DC25-FD43-99AE-D6D9762D8810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A2BE-4609-414A-8310-193901BEDD65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96-E9DB-B148-842A-41E4C008E2F1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2283-BFB5-AE4B-836C-F0F8E804751F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1C35-87D3-2448-BD7C-4EF21026ADC7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D803-F3B3-214A-AC74-2521E7E82914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841A-4462-3F49-A4B5-85051F30C6CE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874-4CBE-074D-9296-E0A355855805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A48B88E8-BCBF-9F45-AAEF-07CED8B7E879}" type="datetime1">
              <a:rPr lang="en-US" smtClean="0"/>
              <a:pPr/>
              <a:t>6/23/09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REU, 2009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2B3D2DED-2220-DB41-AF6F-A094CC7A48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Posters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list all funding sources for the work</a:t>
            </a:r>
          </a:p>
          <a:p>
            <a:r>
              <a:rPr lang="en-US" dirty="0" smtClean="0"/>
              <a:t>For our  purpose this year it is NSF-REU program for funding your stipend.</a:t>
            </a:r>
          </a:p>
          <a:p>
            <a:r>
              <a:rPr lang="en-US" dirty="0" smtClean="0"/>
              <a:t>A grant program that is funding the actual research should also be listed (ask PI).</a:t>
            </a:r>
          </a:p>
          <a:p>
            <a:r>
              <a:rPr lang="en-US" dirty="0" smtClean="0"/>
              <a:t>Normally research presented without a funding source is suspect.  Peer review grants give the work credibility.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of 200 words</a:t>
            </a:r>
          </a:p>
          <a:p>
            <a:r>
              <a:rPr lang="en-US" dirty="0" smtClean="0"/>
              <a:t>Quickly place your issue in the context of published, primary literature; provide description and justification of general experimental approach, and hint at why your study organism is ideal for such research; give a clear hypothesis.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200 words</a:t>
            </a:r>
          </a:p>
          <a:p>
            <a:r>
              <a:rPr lang="en-US" dirty="0" smtClean="0"/>
              <a:t>Briefly describe unusual  or unique materials or methods used in the research</a:t>
            </a:r>
          </a:p>
          <a:p>
            <a:r>
              <a:rPr lang="en-US" dirty="0" smtClean="0"/>
              <a:t>Diagrams are best for instrumentation</a:t>
            </a:r>
          </a:p>
          <a:p>
            <a:r>
              <a:rPr lang="en-US" dirty="0" smtClean="0"/>
              <a:t>Flow charts help with experimental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the poster is about method creation, this will be the largest portion of the poster</a:t>
            </a:r>
          </a:p>
          <a:p>
            <a:r>
              <a:rPr lang="en-US" dirty="0" smtClean="0"/>
              <a:t>Includes appropriate raw data, interpretation of that data</a:t>
            </a:r>
          </a:p>
          <a:p>
            <a:r>
              <a:rPr lang="en-US" dirty="0" smtClean="0"/>
              <a:t>Be sure to address how this fits the hypothesis</a:t>
            </a:r>
          </a:p>
          <a:p>
            <a:r>
              <a:rPr lang="en-US" dirty="0" smtClean="0"/>
              <a:t>Visual aids: tables, graphs, computer generated illustrations,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the results in the context of the hypothesis</a:t>
            </a:r>
          </a:p>
          <a:p>
            <a:r>
              <a:rPr lang="en-US" dirty="0" smtClean="0"/>
              <a:t>List challenges and major advancements</a:t>
            </a:r>
          </a:p>
          <a:p>
            <a:r>
              <a:rPr lang="en-US" dirty="0" smtClean="0"/>
              <a:t>Connect to the literature</a:t>
            </a:r>
          </a:p>
          <a:p>
            <a:r>
              <a:rPr lang="en-US" dirty="0" smtClean="0"/>
              <a:t>Outline future directions of the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Cite only references directly related to your work.</a:t>
            </a:r>
          </a:p>
          <a:p>
            <a:r>
              <a:rPr lang="en-US" dirty="0" smtClean="0"/>
              <a:t>Usually 5 key citations</a:t>
            </a:r>
          </a:p>
          <a:p>
            <a:r>
              <a:rPr lang="en-US" dirty="0" smtClean="0"/>
              <a:t>Use ACS Style for chemistry work or other appropriate citation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Information: A URL that others can access for more information or perhaps a short handout; optional</a:t>
            </a:r>
          </a:p>
          <a:p>
            <a:r>
              <a:rPr lang="en-US" dirty="0" smtClean="0"/>
              <a:t>Logos: You should include logos for the funding agencies and perhaps the institution for  where the research took place</a:t>
            </a:r>
          </a:p>
          <a:p>
            <a:r>
              <a:rPr lang="en-US" dirty="0" smtClean="0"/>
              <a:t>Acknowledgements: People who contributed to work, less than 40 words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and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Title should be readable from 6 feet</a:t>
            </a:r>
          </a:p>
          <a:p>
            <a:pPr lvl="1"/>
            <a:r>
              <a:rPr lang="en-US" dirty="0" smtClean="0"/>
              <a:t>120 font Helvetica, Arial, Universe</a:t>
            </a:r>
          </a:p>
          <a:p>
            <a:r>
              <a:rPr lang="en-US" dirty="0" smtClean="0"/>
              <a:t>Sub-heading from 3 feet and text from 2 feet.</a:t>
            </a:r>
          </a:p>
          <a:p>
            <a:pPr lvl="1"/>
            <a:r>
              <a:rPr lang="en-US" dirty="0" smtClean="0"/>
              <a:t>60 font</a:t>
            </a:r>
          </a:p>
          <a:p>
            <a:r>
              <a:rPr lang="en-US" dirty="0" smtClean="0"/>
              <a:t>Text total : 800 words or less.</a:t>
            </a:r>
          </a:p>
          <a:p>
            <a:pPr lvl="1"/>
            <a:r>
              <a:rPr lang="en-US" dirty="0" smtClean="0"/>
              <a:t>24 font, Times, Palatino, Bookman</a:t>
            </a:r>
          </a:p>
          <a:p>
            <a:r>
              <a:rPr lang="en-US" dirty="0" smtClean="0"/>
              <a:t>No block of text longer than 10 lines</a:t>
            </a:r>
          </a:p>
          <a:p>
            <a:r>
              <a:rPr lang="en-US" dirty="0" smtClean="0"/>
              <a:t>Italics instead of underlining</a:t>
            </a:r>
          </a:p>
          <a:p>
            <a:r>
              <a:rPr lang="en-US" dirty="0" smtClean="0"/>
              <a:t>Block letters, mixed case, no script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&amp;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Easier to read vertical text formatting than horizontal formatting</a:t>
            </a:r>
          </a:p>
          <a:p>
            <a:r>
              <a:rPr lang="en-US" dirty="0" smtClean="0"/>
              <a:t>Three column maximum</a:t>
            </a:r>
          </a:p>
          <a:p>
            <a:r>
              <a:rPr lang="en-US" dirty="0" smtClean="0"/>
              <a:t>Read top to bottom, left to right</a:t>
            </a:r>
          </a:p>
          <a:p>
            <a:r>
              <a:rPr lang="en-US" dirty="0" smtClean="0"/>
              <a:t>Be sure to leave at least a one inch margin all around</a:t>
            </a:r>
          </a:p>
          <a:p>
            <a:r>
              <a:rPr lang="en-US" dirty="0" smtClean="0"/>
              <a:t>About 25-30% white space is needed to keep the poster readable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1750"/>
            <a:ext cx="9118600" cy="6794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Significant contribution to a meeting</a:t>
            </a:r>
          </a:p>
          <a:p>
            <a:pPr>
              <a:buFont typeface="Arial"/>
              <a:buChar char="•"/>
            </a:pPr>
            <a:r>
              <a:rPr lang="en-US" dirty="0" smtClean="0"/>
              <a:t>Part of professional education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Provides information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Develops your experience</a:t>
            </a:r>
          </a:p>
          <a:p>
            <a:pPr>
              <a:buFont typeface="Arial"/>
              <a:buChar char="•"/>
            </a:pPr>
            <a:r>
              <a:rPr lang="en-US" dirty="0" smtClean="0"/>
              <a:t>Builds networks and contacts</a:t>
            </a:r>
          </a:p>
          <a:p>
            <a:pPr>
              <a:buFont typeface="Arial"/>
              <a:buChar char="•"/>
            </a:pPr>
            <a:r>
              <a:rPr lang="en-US" dirty="0" smtClean="0"/>
              <a:t>Source of feedback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139700"/>
            <a:ext cx="9194800" cy="7137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Balance and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poster should have a good visual balance of figures and text, separated by white space. Balance occurs when images and text are reflected (at least approximately) across a central horizontal, vertical, or diagonal axis. This axis is know as the axis of symmetry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685800"/>
            <a:ext cx="33909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105835"/>
            <a:ext cx="3390900" cy="200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0" y="685800"/>
            <a:ext cx="3390900" cy="199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850" y="3105835"/>
            <a:ext cx="3416300" cy="2044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550" y="5791201"/>
            <a:ext cx="7975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http://www.ncsu.edu/project/posters/NewSite/CreatePosterLayout.html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350"/>
            <a:ext cx="8953500" cy="6845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should be in black, highlights in color</a:t>
            </a:r>
          </a:p>
          <a:p>
            <a:r>
              <a:rPr lang="en-US" dirty="0" smtClean="0"/>
              <a:t>Best if background is white or light colored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88" y="3651250"/>
            <a:ext cx="8191500" cy="2654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of red-green colorblindness</a:t>
            </a:r>
          </a:p>
          <a:p>
            <a:r>
              <a:rPr lang="en-US" dirty="0" smtClean="0"/>
              <a:t>Gratuitous use of color districts the reader</a:t>
            </a:r>
          </a:p>
          <a:p>
            <a:r>
              <a:rPr lang="en-US" dirty="0" smtClean="0"/>
              <a:t>Keep headings and titles in the same color</a:t>
            </a:r>
          </a:p>
          <a:p>
            <a:r>
              <a:rPr lang="en-US" dirty="0" smtClean="0"/>
              <a:t>Keep highlight colors to three</a:t>
            </a:r>
          </a:p>
          <a:p>
            <a:r>
              <a:rPr lang="en-US" dirty="0" smtClean="0"/>
              <a:t>Pastels and yellow are not good for text or graphics especially in large rooms with poor lighting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use red-green color combo because of color blindness </a:t>
            </a:r>
          </a:p>
          <a:p>
            <a:r>
              <a:rPr lang="en-US" dirty="0" smtClean="0"/>
              <a:t>Do not use yellow because it is unreadable from 3 feet and gets lost in fluorescent lighting</a:t>
            </a:r>
          </a:p>
          <a:p>
            <a:r>
              <a:rPr lang="en-US" dirty="0" smtClean="0"/>
              <a:t>Line graphs only 3 lines</a:t>
            </a:r>
          </a:p>
          <a:p>
            <a:r>
              <a:rPr lang="en-US" dirty="0" smtClean="0"/>
              <a:t>Bar graphs, no more than 6 bars</a:t>
            </a:r>
          </a:p>
          <a:p>
            <a:r>
              <a:rPr lang="en-US" dirty="0" smtClean="0"/>
              <a:t>Avoid complex graphs- take too long to decipher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7707"/>
            <a:ext cx="3636224" cy="250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76" y="1837707"/>
            <a:ext cx="3410785" cy="2353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675" y="5486401"/>
            <a:ext cx="7982785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http://www.ncsu.edu/project/posters/NewSite/CreatePosterGraphics.html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thin black outline makes photos pop</a:t>
            </a:r>
          </a:p>
          <a:p>
            <a:r>
              <a:rPr lang="en-US" dirty="0" smtClean="0"/>
              <a:t>Good quality, high-resolution photos only</a:t>
            </a:r>
          </a:p>
          <a:p>
            <a:r>
              <a:rPr lang="en-US" dirty="0" smtClean="0"/>
              <a:t>At least  4x5 if you want to highlight details</a:t>
            </a:r>
          </a:p>
          <a:p>
            <a:r>
              <a:rPr lang="en-US" dirty="0" smtClean="0"/>
              <a:t>Need resolution of at least 300 (dots per inch) for good resolution when printed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a table if a graph or other illustration can be used</a:t>
            </a:r>
          </a:p>
          <a:p>
            <a:r>
              <a:rPr lang="en-US" dirty="0" smtClean="0"/>
              <a:t>Make tables compact and include only the necessary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scientific poster?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document used to communicate your research to a large group of people in intimate setting in 10 minutes or less.</a:t>
            </a:r>
          </a:p>
          <a:p>
            <a:r>
              <a:rPr lang="en-US" dirty="0" smtClean="0"/>
              <a:t>Informative teaser that invites someone in…</a:t>
            </a:r>
          </a:p>
          <a:p>
            <a:r>
              <a:rPr lang="en-US" dirty="0" smtClean="0"/>
              <a:t>You can get the purpose of the work in 20 seconds</a:t>
            </a:r>
          </a:p>
          <a:p>
            <a:r>
              <a:rPr lang="en-US" dirty="0" smtClean="0"/>
              <a:t>Poster usually highlight the most interesting aspect of the work, not the entire piece of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friend review the poster for content and </a:t>
            </a:r>
            <a:r>
              <a:rPr lang="en-US" dirty="0" smtClean="0"/>
              <a:t>format before printing</a:t>
            </a:r>
          </a:p>
          <a:p>
            <a:r>
              <a:rPr lang="en-US" dirty="0" smtClean="0"/>
              <a:t>Proofread, proofread, </a:t>
            </a:r>
            <a:r>
              <a:rPr lang="en-US" dirty="0" smtClean="0"/>
              <a:t>proofread</a:t>
            </a:r>
          </a:p>
          <a:p>
            <a:r>
              <a:rPr lang="en-US" dirty="0" smtClean="0"/>
              <a:t>Allow 3-4 days for printing</a:t>
            </a:r>
            <a:endParaRPr lang="en-US" dirty="0" smtClean="0"/>
          </a:p>
          <a:p>
            <a:r>
              <a:rPr lang="en-US" dirty="0" smtClean="0"/>
              <a:t>Have fun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Attire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attire matches and does not clash with the poster, it will be visited more often and for longer periods</a:t>
            </a:r>
          </a:p>
          <a:p>
            <a:r>
              <a:rPr lang="en-US" dirty="0" smtClean="0"/>
              <a:t>Business attire, no flashy bling, no perfume or scented hygiene products</a:t>
            </a:r>
          </a:p>
          <a:p>
            <a:r>
              <a:rPr lang="en-US" dirty="0" smtClean="0"/>
              <a:t>Clothes freshly pressed</a:t>
            </a:r>
          </a:p>
          <a:p>
            <a:r>
              <a:rPr lang="en-US" dirty="0" smtClean="0"/>
              <a:t>Smile, keep your breath fresh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Postersession.com</a:t>
            </a:r>
            <a:endParaRPr lang="en-US" dirty="0" smtClean="0"/>
          </a:p>
          <a:p>
            <a:r>
              <a:rPr lang="en-US" dirty="0" err="1" smtClean="0"/>
              <a:t>MakeSigns.com</a:t>
            </a:r>
            <a:endParaRPr lang="en-US" dirty="0" smtClean="0"/>
          </a:p>
          <a:p>
            <a:r>
              <a:rPr lang="en-US" smtClean="0"/>
              <a:t>PowerPoint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spend 90 seconds at  a poster </a:t>
            </a:r>
          </a:p>
          <a:p>
            <a:r>
              <a:rPr lang="en-US" dirty="0" smtClean="0"/>
              <a:t>People come close when the items they read from afar appeal to them</a:t>
            </a:r>
          </a:p>
          <a:p>
            <a:r>
              <a:rPr lang="en-US" dirty="0" smtClean="0"/>
              <a:t>Crowded, disorganized  posters are passed over</a:t>
            </a:r>
          </a:p>
          <a:p>
            <a:r>
              <a:rPr lang="en-US" dirty="0" smtClean="0"/>
              <a:t>Posters normally draw those with real interest who want to discuss the 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reads your poster?</a:t>
            </a:r>
          </a:p>
          <a:p>
            <a:pPr lvl="1"/>
            <a:r>
              <a:rPr lang="en-US" dirty="0" smtClean="0"/>
              <a:t>Those who follow your work</a:t>
            </a:r>
          </a:p>
          <a:p>
            <a:pPr lvl="1"/>
            <a:r>
              <a:rPr lang="en-US" dirty="0" smtClean="0"/>
              <a:t>Those in the same research area </a:t>
            </a:r>
          </a:p>
          <a:p>
            <a:pPr lvl="1"/>
            <a:r>
              <a:rPr lang="en-US" dirty="0" smtClean="0"/>
              <a:t>Passers-by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Be ready to give a one - two minute introduction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Rehearse answers to common questions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Let the audience guide your discussion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Only 1-2 will come at a time		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effective presentations: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Organized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Rehearsed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Visual appeal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Relevant to audience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Demonstrates enthusiasm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Authors &amp; lab affiliation</a:t>
            </a:r>
          </a:p>
          <a:p>
            <a:r>
              <a:rPr lang="en-US" dirty="0" smtClean="0"/>
              <a:t>Funding sources</a:t>
            </a:r>
          </a:p>
          <a:p>
            <a:r>
              <a:rPr lang="en-US" dirty="0" smtClean="0"/>
              <a:t>Light introduction</a:t>
            </a:r>
          </a:p>
          <a:p>
            <a:r>
              <a:rPr lang="en-US" dirty="0" smtClean="0"/>
              <a:t>Materials &amp; 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Literature Cited</a:t>
            </a:r>
          </a:p>
          <a:p>
            <a:r>
              <a:rPr lang="en-US" dirty="0" smtClean="0"/>
              <a:t>Further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Catchy 1 -2 lines</a:t>
            </a:r>
          </a:p>
          <a:p>
            <a:r>
              <a:rPr lang="en-US" dirty="0" smtClean="0"/>
              <a:t>Avoid the use of colons and cutesy / humorous terms</a:t>
            </a:r>
          </a:p>
          <a:p>
            <a:r>
              <a:rPr lang="en-US" dirty="0" smtClean="0"/>
              <a:t>Short and succinct is best</a:t>
            </a:r>
          </a:p>
          <a:p>
            <a:r>
              <a:rPr lang="en-US" dirty="0" smtClean="0"/>
              <a:t>Should allude to the research</a:t>
            </a:r>
          </a:p>
          <a:p>
            <a:r>
              <a:rPr lang="en-US" dirty="0" smtClean="0"/>
              <a:t>Sentence Case (ALL CAPS IS BAD!)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&amp; Affiliations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 authors of the work which include PI and all other contributors</a:t>
            </a:r>
          </a:p>
          <a:p>
            <a:r>
              <a:rPr lang="en-US" dirty="0" smtClean="0"/>
              <a:t>Order of authors is determined by PI – very important</a:t>
            </a:r>
          </a:p>
          <a:p>
            <a:r>
              <a:rPr lang="en-US" dirty="0" smtClean="0"/>
              <a:t>Affiliation is the physical location where work was completed and the “home” of the PI</a:t>
            </a:r>
          </a:p>
          <a:p>
            <a:r>
              <a:rPr lang="en-US" dirty="0" smtClean="0"/>
              <a:t>Gain permission form PI </a:t>
            </a:r>
            <a:r>
              <a:rPr lang="en-US" i="1" dirty="0" smtClean="0"/>
              <a:t>prior </a:t>
            </a:r>
            <a:r>
              <a:rPr lang="en-US" dirty="0" smtClean="0"/>
              <a:t>to submitting any work for poster, oral or written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REU, 2009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126</TotalTime>
  <Words>1214</Words>
  <Application>Microsoft Macintosh PowerPoint</Application>
  <PresentationFormat>On-screen Show (4:3)</PresentationFormat>
  <Paragraphs>174</Paragraphs>
  <Slides>32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Solstice</vt:lpstr>
      <vt:lpstr>Scientific Posters</vt:lpstr>
      <vt:lpstr>Scientific Posters</vt:lpstr>
      <vt:lpstr>What is a scientific poster?</vt:lpstr>
      <vt:lpstr>Slide 4</vt:lpstr>
      <vt:lpstr>The Audience</vt:lpstr>
      <vt:lpstr>Characteristics of effective presentations: </vt:lpstr>
      <vt:lpstr>Poster Components</vt:lpstr>
      <vt:lpstr>Title</vt:lpstr>
      <vt:lpstr>Authors &amp; Affiliations</vt:lpstr>
      <vt:lpstr>Funding</vt:lpstr>
      <vt:lpstr>Introduction</vt:lpstr>
      <vt:lpstr>Materials &amp; Methods</vt:lpstr>
      <vt:lpstr>Results</vt:lpstr>
      <vt:lpstr>Conclusions</vt:lpstr>
      <vt:lpstr>Literature Citation</vt:lpstr>
      <vt:lpstr>Miscellaneous</vt:lpstr>
      <vt:lpstr>Size and font</vt:lpstr>
      <vt:lpstr>Formatting &amp; Space</vt:lpstr>
      <vt:lpstr>Slide 19</vt:lpstr>
      <vt:lpstr>Slide 20</vt:lpstr>
      <vt:lpstr>Visual Balance and Symmetry</vt:lpstr>
      <vt:lpstr>Slide 22</vt:lpstr>
      <vt:lpstr>Slide 23</vt:lpstr>
      <vt:lpstr>Color Theory</vt:lpstr>
      <vt:lpstr>Color Theory</vt:lpstr>
      <vt:lpstr>Graphs</vt:lpstr>
      <vt:lpstr>Slide 27</vt:lpstr>
      <vt:lpstr>Photos</vt:lpstr>
      <vt:lpstr>Tables</vt:lpstr>
      <vt:lpstr>Final Steps</vt:lpstr>
      <vt:lpstr>Your Attire</vt:lpstr>
      <vt:lpstr>Templates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Posters &amp; Abstrcacts</dc:title>
  <dc:creator>Michelle Sulikowski</dc:creator>
  <cp:lastModifiedBy>Michelle Sulikowski</cp:lastModifiedBy>
  <cp:revision>10</cp:revision>
  <dcterms:created xsi:type="dcterms:W3CDTF">2009-06-23T19:24:53Z</dcterms:created>
  <dcterms:modified xsi:type="dcterms:W3CDTF">2009-06-23T19:27:54Z</dcterms:modified>
</cp:coreProperties>
</file>